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68" r:id="rId2"/>
    <p:sldId id="263" r:id="rId3"/>
    <p:sldId id="261" r:id="rId4"/>
    <p:sldId id="256" r:id="rId5"/>
    <p:sldId id="264" r:id="rId6"/>
    <p:sldId id="257" r:id="rId7"/>
    <p:sldId id="266" r:id="rId8"/>
    <p:sldId id="267" r:id="rId9"/>
    <p:sldId id="259" r:id="rId10"/>
    <p:sldId id="265" r:id="rId11"/>
    <p:sldId id="262" r:id="rId12"/>
    <p:sldId id="269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ia Sotodosos" initials="PS" lastIdx="1" clrIdx="0">
    <p:extLst>
      <p:ext uri="{19B8F6BF-5375-455C-9EA6-DF929625EA0E}">
        <p15:presenceInfo xmlns:p15="http://schemas.microsoft.com/office/powerpoint/2012/main" userId="Patricia Sotodoso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4E4E4E"/>
    <a:srgbClr val="99CC00"/>
    <a:srgbClr val="4A9858"/>
    <a:srgbClr val="414141"/>
    <a:srgbClr val="FFCC66"/>
    <a:srgbClr val="FF9EC5"/>
    <a:srgbClr val="865F9E"/>
    <a:srgbClr val="BE4E4A"/>
    <a:srgbClr val="025A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96" autoAdjust="0"/>
  </p:normalViewPr>
  <p:slideViewPr>
    <p:cSldViewPr snapToGrid="0">
      <p:cViewPr varScale="1">
        <p:scale>
          <a:sx n="35" d="100"/>
          <a:sy n="35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09131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– Juan López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“Escribir una cita aquí”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del título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4E4E4E"/>
                </a:solidFill>
                <a:latin typeface="Century Gothic" panose="020B0502020202020204" pitchFamily="34" charset="0"/>
              </a:rPr>
              <a:t>Comparación de tecnologías</a:t>
            </a:r>
            <a:endParaRPr lang="es-ES" dirty="0">
              <a:solidFill>
                <a:srgbClr val="4E4E4E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"/>
          </p:nvPr>
        </p:nvSpPr>
        <p:spPr>
          <a:xfrm>
            <a:off x="1777999" y="6946900"/>
            <a:ext cx="21469927" cy="1714500"/>
          </a:xfrm>
        </p:spPr>
        <p:txBody>
          <a:bodyPr/>
          <a:lstStyle/>
          <a:p>
            <a:r>
              <a:rPr lang="es-ES" dirty="0" smtClean="0">
                <a:solidFill>
                  <a:srgbClr val="4E4E4E"/>
                </a:solidFill>
              </a:rPr>
              <a:t>Android vs iOS</a:t>
            </a:r>
            <a:endParaRPr lang="es-ES" dirty="0">
              <a:solidFill>
                <a:srgbClr val="4E4E4E"/>
              </a:solidFill>
            </a:endParaRPr>
          </a:p>
        </p:txBody>
      </p:sp>
      <p:sp>
        <p:nvSpPr>
          <p:cNvPr id="6" name="Shape 120"/>
          <p:cNvSpPr txBox="1">
            <a:spLocks/>
          </p:cNvSpPr>
          <p:nvPr/>
        </p:nvSpPr>
        <p:spPr>
          <a:xfrm>
            <a:off x="17900073" y="10584873"/>
            <a:ext cx="6206836" cy="247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53585F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r" hangingPunct="1"/>
            <a:r>
              <a:rPr lang="es-ES" dirty="0" smtClean="0"/>
              <a:t>Grupo 1 tarde</a:t>
            </a:r>
          </a:p>
          <a:p>
            <a:pPr algn="r" hangingPunct="1"/>
            <a:endParaRPr lang="es-ES" sz="1200" dirty="0" smtClean="0"/>
          </a:p>
          <a:p>
            <a:pPr algn="r" hangingPunct="1"/>
            <a:r>
              <a:rPr lang="es-ES" sz="2400" dirty="0" smtClean="0"/>
              <a:t>Patricia Sotodosos (coordinadora)</a:t>
            </a:r>
          </a:p>
          <a:p>
            <a:pPr algn="r" hangingPunct="1"/>
            <a:r>
              <a:rPr lang="es-ES" sz="2400" dirty="0" smtClean="0"/>
              <a:t>Eduardo Martín</a:t>
            </a:r>
          </a:p>
          <a:p>
            <a:pPr algn="r" hangingPunct="1"/>
            <a:r>
              <a:rPr lang="es-ES" sz="2400" dirty="0" smtClean="0"/>
              <a:t>Roberto Cabrera</a:t>
            </a:r>
          </a:p>
          <a:p>
            <a:pPr algn="r" hangingPunct="1"/>
            <a:r>
              <a:rPr lang="es-ES" sz="2400" dirty="0" smtClean="0"/>
              <a:t>Jesús Melchor</a:t>
            </a:r>
          </a:p>
          <a:p>
            <a:pPr algn="r" hangingPunct="1"/>
            <a:r>
              <a:rPr lang="es-ES" sz="2400" dirty="0" smtClean="0"/>
              <a:t>Eduardo V. Izquierdo</a:t>
            </a:r>
          </a:p>
        </p:txBody>
      </p:sp>
    </p:spTree>
    <p:extLst>
      <p:ext uri="{BB962C8B-B14F-4D97-AF65-F5344CB8AC3E}">
        <p14:creationId xmlns:p14="http://schemas.microsoft.com/office/powerpoint/2010/main" val="30199849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60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BE4E4A"/>
                </a:solidFill>
              </a:rPr>
              <a:t>Recomendación 2</a:t>
            </a:r>
            <a:endParaRPr dirty="0">
              <a:solidFill>
                <a:srgbClr val="BE4E4A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415425"/>
            <a:ext cx="21980237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Descripción: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Pequeña empresa, desarrollo de App para mejorar servicio cliente.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u="sng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Precio del desarrollo: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Varían en función del sistema. Más favorable en Android (22€).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lang="es-ES" sz="3300" b="1" dirty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lang="es-ES" sz="3300" b="1" dirty="0" smtClean="0">
                <a:solidFill>
                  <a:schemeClr val="bg2">
                    <a:lumMod val="5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Con Android no precisan de uno específico.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Periodicidad: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En Android es un pago único.</a:t>
            </a: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>
              <a:solidFill>
                <a:schemeClr val="bg2">
                  <a:lumMod val="50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457200" algn="l" defTabSz="387984">
              <a:spcBef>
                <a:spcPts val="2100"/>
              </a:spcBef>
              <a:buClr>
                <a:srgbClr val="BE4E4A"/>
              </a:buClr>
              <a:buSzPct val="75000"/>
              <a:buFont typeface="Arial" panose="020B0604020202020204" pitchFamily="34" charset="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Futuros usuarios:</a:t>
            </a:r>
            <a:r>
              <a:rPr lang="es-ES" sz="3300" dirty="0" smtClean="0">
                <a:solidFill>
                  <a:srgbClr val="BE4E4A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Existen más usuarios con Android.</a:t>
            </a:r>
          </a:p>
        </p:txBody>
      </p:sp>
      <p:pic>
        <p:nvPicPr>
          <p:cNvPr id="7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1524" y="2576945"/>
            <a:ext cx="8932103" cy="759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07841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60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4A9858"/>
                </a:solidFill>
              </a:rPr>
              <a:t>Recomendación</a:t>
            </a:r>
            <a:r>
              <a:rPr lang="es-ES" dirty="0" smtClean="0">
                <a:solidFill>
                  <a:srgbClr val="025A89"/>
                </a:solidFill>
              </a:rPr>
              <a:t> </a:t>
            </a:r>
            <a:r>
              <a:rPr lang="es-ES" dirty="0" smtClean="0">
                <a:solidFill>
                  <a:srgbClr val="4A9858"/>
                </a:solidFill>
              </a:rPr>
              <a:t>3</a:t>
            </a:r>
            <a:endParaRPr dirty="0">
              <a:solidFill>
                <a:srgbClr val="4A9858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415425"/>
            <a:ext cx="23060892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Descripción:</a:t>
            </a:r>
            <a:r>
              <a:rPr lang="es-ES" sz="3300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mpresa de informática que quiere desarrollar una aplicación que haga de tienda a la par que su propia web.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u="sng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Precio del desarrollo: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Varían en función del sistema. Más favorable en Android.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Seguridad: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La seguridad de la tienda de iOS da más confianza a los desarrolladores de la App.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 smtClean="0">
              <a:solidFill>
                <a:schemeClr val="bg2">
                  <a:lumMod val="75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Lenguajes de programación:</a:t>
            </a:r>
            <a:r>
              <a:rPr lang="es-ES" sz="3300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D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isponen de más conocimientos en iOS que en Android para desarrollar.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lang="es-ES" sz="3300" b="1" dirty="0">
              <a:solidFill>
                <a:schemeClr val="bg2">
                  <a:lumMod val="50000"/>
                </a:schemeClr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025A89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Equipos desarrollables:</a:t>
            </a:r>
            <a:r>
              <a:rPr lang="es-ES" sz="3300" dirty="0" smtClean="0">
                <a:solidFill>
                  <a:srgbClr val="4A9858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La versión del sistema es actualizable en la mayoría de los dispositivos.</a:t>
            </a:r>
          </a:p>
        </p:txBody>
      </p:sp>
      <p:pic>
        <p:nvPicPr>
          <p:cNvPr id="7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1524" y="2576945"/>
            <a:ext cx="8932103" cy="759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70744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7017084" y="1947111"/>
            <a:ext cx="10223500" cy="5613400"/>
          </a:xfrm>
        </p:spPr>
        <p:txBody>
          <a:bodyPr>
            <a:normAutofit/>
          </a:bodyPr>
          <a:lstStyle/>
          <a:p>
            <a:r>
              <a:rPr lang="es-ES" sz="12200" dirty="0" smtClean="0">
                <a:solidFill>
                  <a:srgbClr val="4E4E4E"/>
                </a:solidFill>
                <a:latin typeface="Century Gothic" panose="020B0502020202020204" pitchFamily="34" charset="0"/>
              </a:rPr>
              <a:t>Gracias.</a:t>
            </a:r>
            <a:endParaRPr lang="es-ES" sz="12200" dirty="0">
              <a:solidFill>
                <a:srgbClr val="4E4E4E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91113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20"/>
          <p:cNvSpPr/>
          <p:nvPr/>
        </p:nvSpPr>
        <p:spPr>
          <a:xfrm>
            <a:off x="558962" y="284213"/>
            <a:ext cx="16150255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99CC00"/>
                </a:solidFill>
              </a:rPr>
              <a:t>Descripción de Tecnologías - Android</a:t>
            </a:r>
            <a:endParaRPr dirty="0">
              <a:solidFill>
                <a:srgbClr val="99CC00"/>
              </a:solidFill>
            </a:endParaRPr>
          </a:p>
        </p:txBody>
      </p:sp>
      <p:sp>
        <p:nvSpPr>
          <p:cNvPr id="9" name="Shape 119"/>
          <p:cNvSpPr txBox="1">
            <a:spLocks/>
          </p:cNvSpPr>
          <p:nvPr/>
        </p:nvSpPr>
        <p:spPr>
          <a:xfrm>
            <a:off x="558962" y="2492921"/>
            <a:ext cx="12660745" cy="9340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Origen:</a:t>
            </a:r>
            <a:r>
              <a:rPr lang="es-ES" sz="2880" dirty="0" smtClean="0">
                <a:solidFill>
                  <a:srgbClr val="99CC00"/>
                </a:solidFill>
              </a:rPr>
              <a:t> </a:t>
            </a:r>
            <a:r>
              <a:rPr lang="es-ES" sz="2880" dirty="0" smtClean="0"/>
              <a:t>Desarrollado por Android Inc. y comprado por Google. Presentado en 2007 y puesto a disposición del publico en 2008.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Cualidades:</a:t>
            </a:r>
            <a:r>
              <a:rPr lang="es-ES" sz="2880" dirty="0" smtClean="0">
                <a:solidFill>
                  <a:srgbClr val="99CC00"/>
                </a:solidFill>
              </a:rPr>
              <a:t> </a:t>
            </a:r>
            <a:r>
              <a:rPr lang="es-ES" sz="2880" dirty="0" smtClean="0"/>
              <a:t>Sistema operativo de código abierto, multitarea y con posibilidad de crear sus aplicaciones de forma independiente.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Interfaz:</a:t>
            </a:r>
            <a:r>
              <a:rPr lang="es-ES" sz="2880" dirty="0" smtClean="0">
                <a:solidFill>
                  <a:srgbClr val="99CC00"/>
                </a:solidFill>
              </a:rPr>
              <a:t> </a:t>
            </a:r>
            <a:r>
              <a:rPr lang="es-ES" sz="2880" dirty="0" smtClean="0"/>
              <a:t>Barra de herramientas, pantalla principal, cajón de aplicaciones.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Seguridad:</a:t>
            </a:r>
            <a:r>
              <a:rPr lang="es-ES" sz="2880" dirty="0" smtClean="0">
                <a:solidFill>
                  <a:srgbClr val="99CC00"/>
                </a:solidFill>
              </a:rPr>
              <a:t> </a:t>
            </a:r>
            <a:r>
              <a:rPr lang="es-ES" sz="2880" dirty="0" smtClean="0"/>
              <a:t>Puede presentar problemas de seguridad.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Personalizado:</a:t>
            </a:r>
            <a:r>
              <a:rPr lang="es-ES" sz="2880" dirty="0" smtClean="0">
                <a:solidFill>
                  <a:srgbClr val="99CC00"/>
                </a:solidFill>
              </a:rPr>
              <a:t> </a:t>
            </a:r>
            <a:r>
              <a:rPr lang="es-ES" sz="2880" dirty="0" smtClean="0"/>
              <a:t>Gracias a que existen miles de que se adaptan a nuestras necesidad.</a:t>
            </a:r>
          </a:p>
          <a:p>
            <a:pPr marL="457200" indent="-457200" algn="l" defTabSz="528319" hangingPunct="1">
              <a:spcBef>
                <a:spcPts val="2800"/>
              </a:spcBef>
              <a:buClr>
                <a:srgbClr val="99CC00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99CC00"/>
                </a:solidFill>
                <a:latin typeface="Helvetica"/>
                <a:ea typeface="Helvetica"/>
                <a:cs typeface="Helvetica"/>
                <a:sym typeface="Helvetica"/>
              </a:rPr>
              <a:t>Curiosidades:</a:t>
            </a:r>
            <a:r>
              <a:rPr lang="es-ES" sz="2880" dirty="0" smtClean="0"/>
              <a:t> Google permitió que el código fuente de Android estuviera bajo licencias libres como la de Apache.</a:t>
            </a:r>
            <a:endParaRPr lang="es-ES" sz="2880" dirty="0"/>
          </a:p>
        </p:txBody>
      </p:sp>
      <p:pic>
        <p:nvPicPr>
          <p:cNvPr id="10" name="Picture 2" descr="http://vignette4.wikia.nocookie.net/es.gta/images/2/25/Android-logo.png/revision/latest?cb=2013120108562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53" b="20238"/>
          <a:stretch/>
        </p:blipFill>
        <p:spPr bwMode="auto">
          <a:xfrm>
            <a:off x="18700103" y="7370617"/>
            <a:ext cx="5683897" cy="634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8979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ubTitle" sz="half" idx="1"/>
          </p:nvPr>
        </p:nvSpPr>
        <p:spPr>
          <a:xfrm>
            <a:off x="685800" y="2181481"/>
            <a:ext cx="12309764" cy="9340985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75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Origen: </a:t>
            </a:r>
            <a:r>
              <a:rPr lang="es-ES" sz="2880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L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anzado en verano de 2007, y conocido principalmente por iPhone.</a:t>
            </a:r>
            <a:endParaRPr lang="es-ES" sz="2880" b="1" dirty="0" smtClean="0">
              <a:solidFill>
                <a:schemeClr val="bg2">
                  <a:lumMod val="50000"/>
                </a:schemeClr>
              </a:solidFill>
              <a:latin typeface="+mj-lt"/>
              <a:ea typeface="Helvetica"/>
              <a:cs typeface="Helvetica"/>
              <a:sym typeface="Helvetica"/>
            </a:endParaRPr>
          </a:p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75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Interfaz:</a:t>
            </a:r>
            <a:r>
              <a:rPr sz="2880" dirty="0" smtClean="0">
                <a:solidFill>
                  <a:srgbClr val="A5A7A9"/>
                </a:solidFill>
                <a:latin typeface="+mj-lt"/>
              </a:rPr>
              <a:t> </a:t>
            </a:r>
            <a:r>
              <a:rPr lang="es-ES" sz="2880" dirty="0">
                <a:latin typeface="+mj-lt"/>
              </a:rPr>
              <a:t>P</a:t>
            </a:r>
            <a:r>
              <a:rPr lang="es-ES" sz="2880" dirty="0" smtClean="0">
                <a:latin typeface="+mj-lt"/>
              </a:rPr>
              <a:t>antalla principal con todas las aplicaciones, las cuales no tienen botón de salida.</a:t>
            </a:r>
          </a:p>
          <a:p>
            <a:pPr marL="457200" indent="-457200" algn="l" defTabSz="528319">
              <a:spcBef>
                <a:spcPts val="2800"/>
              </a:spcBef>
              <a:buClr>
                <a:schemeClr val="bg2">
                  <a:lumMod val="75000"/>
                </a:schemeClr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Características:</a:t>
            </a:r>
            <a:r>
              <a:rPr lang="es-ES" sz="2880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 </a:t>
            </a:r>
            <a:r>
              <a:rPr lang="es-ES" sz="2880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N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úcleo basado en XNU. Hace uso de C, C++ y Swift. La capa de la interfaz es llamada “</a:t>
            </a:r>
            <a:r>
              <a:rPr lang="es-ES" sz="2880" dirty="0" err="1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Cocoa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 Touch”. Optimización del hardware del dispositivo.</a:t>
            </a:r>
            <a:r>
              <a:rPr lang="es-ES" sz="2880" b="1" dirty="0" smtClean="0">
                <a:solidFill>
                  <a:schemeClr val="bg2">
                    <a:lumMod val="50000"/>
                  </a:schemeClr>
                </a:solidFill>
                <a:latin typeface="+mj-lt"/>
                <a:ea typeface="Helvetica"/>
                <a:cs typeface="Helvetica"/>
                <a:sym typeface="Helvetica"/>
              </a:rPr>
              <a:t> </a:t>
            </a:r>
            <a:endParaRPr lang="es-ES" sz="2880" b="1" dirty="0">
              <a:solidFill>
                <a:srgbClr val="11DD33"/>
              </a:solidFill>
              <a:latin typeface="+mj-lt"/>
              <a:ea typeface="Helvetica"/>
              <a:cs typeface="Helvetica"/>
              <a:sym typeface="Helvetica"/>
            </a:endParaRPr>
          </a:p>
          <a:p>
            <a:pPr marL="457200" indent="-457200" algn="l" defTabSz="528319">
              <a:spcBef>
                <a:spcPts val="2800"/>
              </a:spcBef>
              <a:buClr>
                <a:srgbClr val="A5A7A9"/>
              </a:buClr>
              <a:buSzPct val="75000"/>
              <a:buFont typeface="Arial" panose="020B0604020202020204" pitchFamily="34" charset="0"/>
              <a:buChar char="•"/>
              <a:defRPr sz="2880"/>
            </a:pPr>
            <a:r>
              <a:rPr lang="es-ES" sz="2880" b="1" dirty="0" smtClean="0">
                <a:solidFill>
                  <a:srgbClr val="A5A7A9"/>
                </a:solidFill>
                <a:latin typeface="+mj-lt"/>
                <a:ea typeface="Helvetica"/>
                <a:cs typeface="Helvetica"/>
                <a:sym typeface="Helvetica"/>
              </a:rPr>
              <a:t>Seguridad: </a:t>
            </a:r>
            <a:r>
              <a:rPr lang="es-ES" sz="2880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F</a:t>
            </a:r>
            <a:r>
              <a:rPr lang="es-ES" sz="2880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igura como uno de los sistemas más seguros, principalmente por su encriptación.</a:t>
            </a:r>
            <a:endParaRPr sz="2880" dirty="0">
              <a:latin typeface="+mj-lt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448125" y="236664"/>
            <a:ext cx="1443664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A5A7A9"/>
                </a:solidFill>
              </a:rPr>
              <a:t>Descripción de Tecnologías - iOS</a:t>
            </a:r>
            <a:endParaRPr dirty="0">
              <a:solidFill>
                <a:srgbClr val="A5A7A9"/>
              </a:solidFill>
            </a:endParaRPr>
          </a:p>
        </p:txBody>
      </p:sp>
      <p:pic>
        <p:nvPicPr>
          <p:cNvPr id="6" name="Picture 6" descr="http://vignette3.wikia.nocookie.net/telefono/images/7/7d/Apple.png/revision/latest?cb=20131230182623&amp;path-prefix=es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3557" y="6325500"/>
            <a:ext cx="5341239" cy="6518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8316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ubTitle" sz="half" idx="1"/>
          </p:nvPr>
        </p:nvSpPr>
        <p:spPr>
          <a:xfrm>
            <a:off x="381000" y="2857500"/>
            <a:ext cx="10007600" cy="8336078"/>
          </a:xfrm>
          <a:prstGeom prst="rect">
            <a:avLst/>
          </a:prstGeom>
        </p:spPr>
        <p:txBody>
          <a:bodyPr anchor="ctr"/>
          <a:lstStyle/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</a:t>
            </a:r>
            <a:r>
              <a:rPr dirty="0" err="1"/>
              <a:t>sobre</a:t>
            </a:r>
            <a:r>
              <a:rPr dirty="0"/>
              <a:t> la </a:t>
            </a:r>
            <a:r>
              <a:rPr dirty="0" err="1"/>
              <a:t>empresa</a:t>
            </a:r>
            <a:r>
              <a:rPr dirty="0"/>
              <a:t> </a:t>
            </a:r>
            <a:r>
              <a:rPr dirty="0" err="1"/>
              <a:t>desarrolladora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gastos</a:t>
            </a:r>
            <a:r>
              <a:rPr dirty="0"/>
              <a:t> </a:t>
            </a:r>
            <a:r>
              <a:rPr dirty="0" err="1"/>
              <a:t>derivados</a:t>
            </a:r>
            <a:r>
              <a:rPr dirty="0"/>
              <a:t> de la </a:t>
            </a:r>
            <a:r>
              <a:rPr dirty="0" err="1"/>
              <a:t>adquisición</a:t>
            </a:r>
            <a:r>
              <a:rPr dirty="0"/>
              <a:t> y </a:t>
            </a:r>
            <a:r>
              <a:rPr dirty="0" err="1"/>
              <a:t>uso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la </a:t>
            </a:r>
            <a:r>
              <a:rPr dirty="0" err="1"/>
              <a:t>instalación</a:t>
            </a:r>
            <a:r>
              <a:rPr dirty="0"/>
              <a:t> y </a:t>
            </a:r>
            <a:r>
              <a:rPr dirty="0" err="1"/>
              <a:t>puesta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marcha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al </a:t>
            </a:r>
            <a:r>
              <a:rPr dirty="0" err="1"/>
              <a:t>uso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para </a:t>
            </a:r>
            <a:r>
              <a:rPr dirty="0" err="1"/>
              <a:t>ejecutar</a:t>
            </a:r>
            <a:r>
              <a:rPr dirty="0"/>
              <a:t> </a:t>
            </a:r>
            <a:r>
              <a:rPr dirty="0" err="1"/>
              <a:t>distintos</a:t>
            </a:r>
            <a:r>
              <a:rPr dirty="0"/>
              <a:t> </a:t>
            </a:r>
            <a:r>
              <a:rPr dirty="0" err="1"/>
              <a:t>proyectos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las </a:t>
            </a:r>
            <a:r>
              <a:rPr dirty="0" err="1"/>
              <a:t>oportunidades</a:t>
            </a:r>
            <a:r>
              <a:rPr dirty="0"/>
              <a:t> que </a:t>
            </a:r>
            <a:r>
              <a:rPr dirty="0" err="1"/>
              <a:t>ofrece</a:t>
            </a:r>
            <a:r>
              <a:rPr dirty="0"/>
              <a:t> la </a:t>
            </a:r>
            <a:r>
              <a:rPr dirty="0" err="1"/>
              <a:t>tecnología</a:t>
            </a:r>
            <a:r>
              <a:rPr dirty="0"/>
              <a:t> </a:t>
            </a:r>
            <a:r>
              <a:rPr dirty="0" err="1"/>
              <a:t>sujeta</a:t>
            </a:r>
            <a:r>
              <a:rPr dirty="0"/>
              <a:t> a </a:t>
            </a:r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cuanto</a:t>
            </a:r>
            <a:r>
              <a:rPr dirty="0"/>
              <a:t> a la </a:t>
            </a:r>
            <a:r>
              <a:rPr dirty="0" err="1"/>
              <a:t>ejecución</a:t>
            </a:r>
            <a:r>
              <a:rPr dirty="0"/>
              <a:t> de </a:t>
            </a:r>
            <a:r>
              <a:rPr dirty="0" err="1"/>
              <a:t>labores</a:t>
            </a:r>
            <a:r>
              <a:rPr dirty="0"/>
              <a:t> </a:t>
            </a:r>
            <a:r>
              <a:rPr dirty="0" err="1"/>
              <a:t>relacionados</a:t>
            </a:r>
            <a:r>
              <a:rPr dirty="0"/>
              <a:t> con las </a:t>
            </a:r>
            <a:r>
              <a:rPr dirty="0" err="1"/>
              <a:t>métricas</a:t>
            </a:r>
            <a:r>
              <a:rPr dirty="0"/>
              <a:t> y </a:t>
            </a:r>
            <a:r>
              <a:rPr dirty="0" err="1"/>
              <a:t>pruebas</a:t>
            </a:r>
            <a:r>
              <a:rPr dirty="0"/>
              <a:t>.</a:t>
            </a:r>
          </a:p>
          <a:p>
            <a:pPr marL="357631" indent="-357631" algn="l" defTabSz="528319">
              <a:spcBef>
                <a:spcPts val="2800"/>
              </a:spcBef>
              <a:buClr>
                <a:srgbClr val="00ADEE"/>
              </a:buClr>
              <a:buSzPct val="75000"/>
              <a:buChar char="•"/>
              <a:defRPr sz="2880"/>
            </a:pP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solidFill>
                  <a:srgbClr val="00ADE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aspectos</a:t>
            </a:r>
            <a:r>
              <a:rPr dirty="0"/>
              <a:t> que </a:t>
            </a:r>
            <a:r>
              <a:rPr dirty="0" err="1"/>
              <a:t>rodean</a:t>
            </a:r>
            <a:r>
              <a:rPr dirty="0"/>
              <a:t> a la </a:t>
            </a:r>
            <a:r>
              <a:rPr dirty="0" err="1"/>
              <a:t>distribución</a:t>
            </a:r>
            <a:r>
              <a:rPr dirty="0"/>
              <a:t> y </a:t>
            </a:r>
            <a:r>
              <a:rPr dirty="0" err="1"/>
              <a:t>publicación</a:t>
            </a:r>
            <a:r>
              <a:rPr dirty="0"/>
              <a:t> de las </a:t>
            </a:r>
            <a:r>
              <a:rPr dirty="0" err="1"/>
              <a:t>aplicaciones</a:t>
            </a:r>
            <a:r>
              <a:rPr dirty="0"/>
              <a:t>.</a:t>
            </a:r>
          </a:p>
        </p:txBody>
      </p:sp>
      <p:sp>
        <p:nvSpPr>
          <p:cNvPr id="120" name="Shape 120"/>
          <p:cNvSpPr/>
          <p:nvPr/>
        </p:nvSpPr>
        <p:spPr>
          <a:xfrm>
            <a:off x="-1245671" y="380999"/>
            <a:ext cx="1326094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rgbClr val="00ADEE"/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/>
              <a:t>Criterios</a:t>
            </a:r>
            <a:r>
              <a:rPr dirty="0"/>
              <a:t> de </a:t>
            </a:r>
            <a:r>
              <a:rPr dirty="0" err="1"/>
              <a:t>evaluación</a:t>
            </a:r>
            <a:endParaRPr dirty="0"/>
          </a:p>
        </p:txBody>
      </p:sp>
      <p:pic>
        <p:nvPicPr>
          <p:cNvPr id="121" name="tic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00" y="2880270"/>
            <a:ext cx="11867059" cy="118670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627851" y="336823"/>
            <a:ext cx="9996326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>
                <a:solidFill>
                  <a:srgbClr val="4E4E4E"/>
                </a:solidFill>
              </a:rPr>
              <a:t>Evaluación</a:t>
            </a:r>
            <a:r>
              <a:rPr dirty="0">
                <a:solidFill>
                  <a:srgbClr val="4E4E4E"/>
                </a:solidFill>
              </a:rPr>
              <a:t> de </a:t>
            </a:r>
            <a:r>
              <a:rPr dirty="0" err="1">
                <a:solidFill>
                  <a:srgbClr val="4E4E4E"/>
                </a:solidFill>
              </a:rPr>
              <a:t>Criterios</a:t>
            </a:r>
            <a:endParaRPr dirty="0">
              <a:solidFill>
                <a:srgbClr val="4E4E4E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1000" y="2857500"/>
            <a:ext cx="16510000" cy="10755825"/>
          </a:xfrm>
          <a:prstGeom prst="rect">
            <a:avLst/>
          </a:prstGeom>
          <a:ln>
            <a:noFill/>
          </a:ln>
        </p:spPr>
        <p:txBody>
          <a:bodyPr numCol="2" spcCol="825500" anchor="ctr"/>
          <a:lstStyle/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solidFill>
                  <a:srgbClr val="414141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Competitividad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Sistema operativo más usado en el mundo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Material:</a:t>
            </a:r>
            <a:r>
              <a:rPr dirty="0"/>
              <a:t> </a:t>
            </a:r>
            <a:r>
              <a:rPr lang="es-ES" dirty="0" smtClean="0"/>
              <a:t>Disponible en Android </a:t>
            </a:r>
            <a:r>
              <a:rPr dirty="0" smtClean="0"/>
              <a:t>Developer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Contacto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Mediante webs o lugares físicos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Soporte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/>
              <a:t>Android </a:t>
            </a:r>
            <a:r>
              <a:rPr lang="es-ES" dirty="0" err="1"/>
              <a:t>Silver</a:t>
            </a:r>
            <a:r>
              <a:rPr lang="es-ES" dirty="0"/>
              <a:t> responde a incidencias</a:t>
            </a:r>
            <a:r>
              <a:rPr dirty="0" smtClean="0"/>
              <a:t>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Adquisición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Precio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Licencia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Las </a:t>
            </a:r>
            <a:r>
              <a:rPr dirty="0" err="1"/>
              <a:t>licencias</a:t>
            </a:r>
            <a:r>
              <a:rPr dirty="0"/>
              <a:t> para el </a:t>
            </a:r>
            <a:r>
              <a:rPr dirty="0" err="1"/>
              <a:t>desarrollo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Cualquier ordenador</a:t>
            </a:r>
            <a:r>
              <a:rPr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/>
            </a:pPr>
            <a:r>
              <a:rPr lang="es-ES" b="1" dirty="0" smtClean="0">
                <a:latin typeface="Helvetica"/>
                <a:ea typeface="Helvetica"/>
                <a:cs typeface="Helvetica"/>
                <a:sym typeface="Helvetica"/>
              </a:rPr>
              <a:t>Play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Store:</a:t>
            </a:r>
            <a:r>
              <a:rPr dirty="0"/>
              <a:t> </a:t>
            </a:r>
            <a:r>
              <a:rPr lang="es-ES" dirty="0"/>
              <a:t>El registro como de desarrollador es de 25</a:t>
            </a:r>
            <a:r>
              <a:rPr lang="es-ES" dirty="0" smtClean="0"/>
              <a:t>€.</a:t>
            </a:r>
            <a:endParaRPr lang="es-ES"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Periodicidad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 smtClean="0"/>
              <a:t> </a:t>
            </a:r>
            <a:r>
              <a:rPr lang="es-ES" dirty="0"/>
              <a:t>Pago único sin necesidad de </a:t>
            </a:r>
            <a:r>
              <a:rPr lang="es-ES" dirty="0" smtClean="0"/>
              <a:t>renovación.</a:t>
            </a:r>
            <a:endParaRPr lang="es-ES"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Multisistema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/>
              <a:t>Cualquier equipo con un mínimo de </a:t>
            </a:r>
            <a:r>
              <a:rPr lang="es-ES" dirty="0" smtClean="0"/>
              <a:t>memoria. 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Instalación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Instalación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sencilla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la </a:t>
            </a:r>
            <a:r>
              <a:rPr dirty="0" err="1"/>
              <a:t>tienda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Configuración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 smtClean="0"/>
              <a:t> </a:t>
            </a:r>
            <a:r>
              <a:rPr lang="it-IT" dirty="0"/>
              <a:t>Android Studio viene con una </a:t>
            </a:r>
            <a:r>
              <a:rPr lang="it-IT" dirty="0" smtClean="0"/>
              <a:t>configuración bastante </a:t>
            </a:r>
            <a:r>
              <a:rPr lang="it-IT" dirty="0"/>
              <a:t>completa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 smtClean="0">
                <a:latin typeface="Helvetica"/>
                <a:ea typeface="Helvetica"/>
                <a:cs typeface="Helvetica"/>
                <a:sym typeface="Helvetica"/>
              </a:rPr>
              <a:t>Almacenamiento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físico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lang="es-ES" dirty="0" smtClean="0"/>
              <a:t>2-4 GB de RAM</a:t>
            </a:r>
            <a:endParaRPr b="1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Memoria:</a:t>
            </a:r>
            <a:r>
              <a:rPr dirty="0" smtClean="0"/>
              <a:t> </a:t>
            </a:r>
            <a:r>
              <a:rPr dirty="0" err="1" smtClean="0"/>
              <a:t>Consumo</a:t>
            </a:r>
            <a:r>
              <a:rPr dirty="0" smtClean="0"/>
              <a:t> </a:t>
            </a:r>
            <a:r>
              <a:rPr dirty="0" err="1" smtClean="0"/>
              <a:t>medio</a:t>
            </a:r>
            <a:r>
              <a:rPr dirty="0" smtClean="0"/>
              <a:t> de </a:t>
            </a:r>
            <a:r>
              <a:rPr dirty="0" err="1" smtClean="0"/>
              <a:t>memoria</a:t>
            </a:r>
            <a:r>
              <a:rPr dirty="0" smtClean="0"/>
              <a:t> (1</a:t>
            </a:r>
            <a:r>
              <a:rPr lang="es-ES" dirty="0" smtClean="0"/>
              <a:t>6</a:t>
            </a:r>
            <a:r>
              <a:rPr dirty="0" smtClean="0"/>
              <a:t>5 Mb).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Calid</a:t>
            </a:r>
            <a:r>
              <a:rPr lang="es-ES" dirty="0" smtClean="0"/>
              <a:t>dad: Bastante fallos sin </a:t>
            </a:r>
            <a:r>
              <a:rPr lang="es-ES" dirty="0" err="1" smtClean="0"/>
              <a:t>autorecuperación</a:t>
            </a:r>
            <a:endParaRPr lang="es-ES" dirty="0" smtClean="0"/>
          </a:p>
          <a:p>
            <a:pPr marL="525272" lvl="1" indent="-262636" algn="l" defTabSz="387984">
              <a:spcBef>
                <a:spcPts val="2100"/>
              </a:spcBef>
              <a:buSzPct val="75000"/>
              <a:buFontTx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Aprendizaje</a:t>
            </a:r>
            <a:r>
              <a:rPr dirty="0" smtClean="0"/>
              <a:t>:</a:t>
            </a:r>
            <a:r>
              <a:rPr lang="es-ES" dirty="0" smtClean="0"/>
              <a:t> Sencillo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Lenguajes</a:t>
            </a:r>
            <a:r>
              <a:rPr dirty="0"/>
              <a:t> de </a:t>
            </a:r>
            <a:r>
              <a:rPr dirty="0" err="1"/>
              <a:t>programación</a:t>
            </a:r>
            <a:r>
              <a:rPr dirty="0"/>
              <a:t> y </a:t>
            </a:r>
            <a:r>
              <a:rPr dirty="0" err="1"/>
              <a:t>estándares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/>
              <a:t>Ú</a:t>
            </a:r>
            <a:r>
              <a:rPr lang="es-ES" dirty="0" smtClean="0"/>
              <a:t>nico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Ayuda</a:t>
            </a:r>
            <a:r>
              <a:rPr dirty="0" smtClean="0"/>
              <a:t>:</a:t>
            </a:r>
            <a:r>
              <a:rPr lang="es-ES" dirty="0" smtClean="0"/>
              <a:t> Sistema de sugerencia de código.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Complejidad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/>
              <a:t>E</a:t>
            </a:r>
            <a:r>
              <a:rPr lang="es-ES" dirty="0" smtClean="0"/>
              <a:t>lección de permisos al iniciar la app.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POO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Disponibilidad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Configuración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Autoconfigurable</a:t>
            </a:r>
            <a:r>
              <a:rPr lang="es-ES"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Arranque</a:t>
            </a:r>
            <a:r>
              <a:rPr dirty="0" smtClean="0"/>
              <a:t>:</a:t>
            </a:r>
            <a:r>
              <a:rPr lang="es-ES" dirty="0" smtClean="0"/>
              <a:t> 60-90”.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Clr>
                <a:srgbClr val="FF9EC5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 smtClean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solidFill>
                  <a:srgbClr val="4E4E4E"/>
                </a:solidFill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Distribución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Publicación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</p:txBody>
      </p:sp>
      <p:pic>
        <p:nvPicPr>
          <p:cNvPr id="1026" name="Picture 2" descr="https://2.bp.blogspot.com/-dfyNqqc8jg4/VD2iWJqq2hI/AAAAAAAAaTE/qRPZwWgp0Yw/s1600/unnamed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5E5E5"/>
              </a:clrFrom>
              <a:clrTo>
                <a:srgbClr val="E5E5E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8836" y="2552132"/>
            <a:ext cx="7110736" cy="1264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8950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-1004456" y="380999"/>
            <a:ext cx="1326094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dirty="0" err="1"/>
              <a:t>Evaluación</a:t>
            </a:r>
            <a:r>
              <a:rPr dirty="0"/>
              <a:t> de </a:t>
            </a:r>
            <a:r>
              <a:rPr dirty="0" err="1"/>
              <a:t>Criterios</a:t>
            </a:r>
            <a:endParaRPr dirty="0"/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0999" y="2857500"/>
            <a:ext cx="17574491" cy="10755825"/>
          </a:xfrm>
          <a:prstGeom prst="rect">
            <a:avLst/>
          </a:prstGeom>
        </p:spPr>
        <p:txBody>
          <a:bodyPr numCol="2" spcCol="825500" anchor="ctr"/>
          <a:lstStyle/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Generales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Competitividad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Empresa</a:t>
            </a:r>
            <a:r>
              <a:rPr dirty="0"/>
              <a:t> </a:t>
            </a:r>
            <a:r>
              <a:rPr dirty="0" err="1"/>
              <a:t>líder</a:t>
            </a:r>
            <a:r>
              <a:rPr dirty="0"/>
              <a:t> del sector </a:t>
            </a:r>
            <a:r>
              <a:rPr dirty="0" err="1"/>
              <a:t>tecnológico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Material: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material de </a:t>
            </a:r>
            <a:r>
              <a:rPr dirty="0" err="1"/>
              <a:t>apoyo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Apple Developer.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Contacto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</a:t>
            </a:r>
            <a:r>
              <a:rPr dirty="0" err="1"/>
              <a:t>distintas</a:t>
            </a:r>
            <a:r>
              <a:rPr dirty="0"/>
              <a:t> </a:t>
            </a:r>
            <a:r>
              <a:rPr dirty="0" err="1"/>
              <a:t>vías</a:t>
            </a:r>
            <a:r>
              <a:rPr dirty="0"/>
              <a:t> de </a:t>
            </a:r>
            <a:r>
              <a:rPr dirty="0" err="1"/>
              <a:t>contacto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Soporte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Existencia</a:t>
            </a:r>
            <a:r>
              <a:rPr dirty="0"/>
              <a:t> de </a:t>
            </a:r>
            <a:r>
              <a:rPr dirty="0" err="1"/>
              <a:t>soporte</a:t>
            </a:r>
            <a:r>
              <a:rPr dirty="0"/>
              <a:t> al </a:t>
            </a:r>
            <a:r>
              <a:rPr dirty="0" err="1"/>
              <a:t>usuario</a:t>
            </a:r>
            <a:r>
              <a:rPr dirty="0"/>
              <a:t>.</a:t>
            </a:r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Económicos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Adquisición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Precio</a:t>
            </a:r>
            <a:r>
              <a:rPr dirty="0"/>
              <a:t> de la </a:t>
            </a:r>
            <a:r>
              <a:rPr dirty="0" err="1"/>
              <a:t>tecnología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Licencia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Las </a:t>
            </a:r>
            <a:r>
              <a:rPr dirty="0" err="1"/>
              <a:t>licencias</a:t>
            </a:r>
            <a:r>
              <a:rPr dirty="0"/>
              <a:t> para el </a:t>
            </a:r>
            <a:r>
              <a:rPr dirty="0" err="1"/>
              <a:t>desarrollo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 “</a:t>
            </a:r>
            <a:r>
              <a:rPr dirty="0" err="1"/>
              <a:t>Gratuito</a:t>
            </a:r>
            <a:r>
              <a:rPr dirty="0"/>
              <a:t>”.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Equipo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Equipo</a:t>
            </a:r>
            <a:r>
              <a:rPr dirty="0"/>
              <a:t> Macintosh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económico</a:t>
            </a:r>
            <a:r>
              <a:rPr dirty="0"/>
              <a:t> (549€).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App Store:</a:t>
            </a:r>
            <a:r>
              <a:rPr dirty="0"/>
              <a:t> La </a:t>
            </a:r>
            <a:r>
              <a:rPr dirty="0" err="1"/>
              <a:t>licencia</a:t>
            </a:r>
            <a:r>
              <a:rPr dirty="0"/>
              <a:t> de </a:t>
            </a:r>
            <a:r>
              <a:rPr dirty="0" err="1"/>
              <a:t>desarrollador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económica</a:t>
            </a:r>
            <a:r>
              <a:rPr dirty="0"/>
              <a:t> (80€).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Periodicidad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Renovación</a:t>
            </a:r>
            <a:r>
              <a:rPr dirty="0"/>
              <a:t> </a:t>
            </a:r>
            <a:r>
              <a:rPr dirty="0" err="1"/>
              <a:t>anual</a:t>
            </a:r>
            <a:r>
              <a:rPr dirty="0"/>
              <a:t> de </a:t>
            </a:r>
            <a:r>
              <a:rPr dirty="0" err="1"/>
              <a:t>licencia</a:t>
            </a:r>
            <a:r>
              <a:rPr dirty="0"/>
              <a:t> de </a:t>
            </a:r>
            <a:r>
              <a:rPr dirty="0" err="1"/>
              <a:t>desarrollador</a:t>
            </a:r>
            <a:r>
              <a:rPr dirty="0"/>
              <a:t> (80€).</a:t>
            </a:r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Técnicos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Multisistema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Únicamente</a:t>
            </a:r>
            <a:r>
              <a:rPr dirty="0"/>
              <a:t> </a:t>
            </a:r>
            <a:r>
              <a:rPr dirty="0" err="1"/>
              <a:t>disponible</a:t>
            </a:r>
            <a:r>
              <a:rPr dirty="0"/>
              <a:t> para </a:t>
            </a:r>
            <a:r>
              <a:rPr dirty="0" err="1"/>
              <a:t>equipos</a:t>
            </a:r>
            <a:r>
              <a:rPr dirty="0"/>
              <a:t> Macintosh.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Instalación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Instalación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sencilla</a:t>
            </a:r>
            <a:r>
              <a:rPr dirty="0"/>
              <a:t> a </a:t>
            </a:r>
            <a:r>
              <a:rPr dirty="0" err="1"/>
              <a:t>través</a:t>
            </a:r>
            <a:r>
              <a:rPr dirty="0"/>
              <a:t> de la </a:t>
            </a:r>
            <a:r>
              <a:rPr dirty="0" err="1"/>
              <a:t>tienda</a:t>
            </a:r>
            <a:r>
              <a:rPr dirty="0"/>
              <a:t> de </a:t>
            </a:r>
            <a:r>
              <a:rPr dirty="0" err="1"/>
              <a:t>aplicaciones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Configuración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Xcode</a:t>
            </a:r>
            <a:r>
              <a:rPr dirty="0"/>
              <a:t> </a:t>
            </a:r>
            <a:r>
              <a:rPr dirty="0" err="1"/>
              <a:t>cuenta</a:t>
            </a:r>
            <a:r>
              <a:rPr dirty="0"/>
              <a:t> con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preconfiguración</a:t>
            </a:r>
            <a:r>
              <a:rPr dirty="0"/>
              <a:t> </a:t>
            </a:r>
            <a:r>
              <a:rPr dirty="0" err="1"/>
              <a:t>muy</a:t>
            </a:r>
            <a:r>
              <a:rPr dirty="0"/>
              <a:t> </a:t>
            </a:r>
            <a:r>
              <a:rPr dirty="0" err="1"/>
              <a:t>funcional</a:t>
            </a:r>
            <a:r>
              <a:rPr dirty="0"/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Almacenamiento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físico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dirty="0"/>
              <a:t> </a:t>
            </a:r>
            <a:r>
              <a:rPr dirty="0" err="1"/>
              <a:t>Tamaño</a:t>
            </a:r>
            <a:r>
              <a:rPr dirty="0"/>
              <a:t> base de la </a:t>
            </a:r>
            <a:r>
              <a:rPr dirty="0" err="1"/>
              <a:t>aplicación</a:t>
            </a:r>
            <a:r>
              <a:rPr dirty="0"/>
              <a:t> (4.41GB).</a:t>
            </a:r>
            <a:endParaRPr b="1" dirty="0">
              <a:latin typeface="Helvetica"/>
              <a:ea typeface="Helvetica"/>
              <a:cs typeface="Helvetica"/>
              <a:sym typeface="Helvetica"/>
            </a:endParaRP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Memoria:</a:t>
            </a:r>
            <a:r>
              <a:rPr dirty="0"/>
              <a:t> </a:t>
            </a:r>
            <a:r>
              <a:rPr dirty="0" err="1"/>
              <a:t>Consumo</a:t>
            </a:r>
            <a:r>
              <a:rPr dirty="0"/>
              <a:t> </a:t>
            </a:r>
            <a:r>
              <a:rPr dirty="0" err="1"/>
              <a:t>medio</a:t>
            </a:r>
            <a:r>
              <a:rPr dirty="0"/>
              <a:t> de </a:t>
            </a:r>
            <a:r>
              <a:rPr dirty="0" err="1"/>
              <a:t>memoria</a:t>
            </a:r>
            <a:r>
              <a:rPr dirty="0"/>
              <a:t> (175 Mb).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Calidad</a:t>
            </a:r>
            <a:r>
              <a:rPr dirty="0" smtClean="0"/>
              <a:t>:</a:t>
            </a:r>
            <a:r>
              <a:rPr lang="es-ES" dirty="0"/>
              <a:t> </a:t>
            </a:r>
            <a:r>
              <a:rPr lang="es-ES" dirty="0" smtClean="0"/>
              <a:t>pocos fallos, </a:t>
            </a:r>
            <a:r>
              <a:rPr lang="es-ES" dirty="0" err="1" smtClean="0"/>
              <a:t>autorecuperable</a:t>
            </a:r>
            <a:r>
              <a:rPr lang="es-ES" dirty="0" smtClean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Aprendizaje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Desarrollo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Lenguajes</a:t>
            </a:r>
            <a:r>
              <a:rPr dirty="0"/>
              <a:t> de </a:t>
            </a:r>
            <a:r>
              <a:rPr dirty="0" err="1"/>
              <a:t>programación</a:t>
            </a:r>
            <a:r>
              <a:rPr dirty="0"/>
              <a:t> y </a:t>
            </a:r>
            <a:r>
              <a:rPr dirty="0" err="1"/>
              <a:t>estándares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Switf</a:t>
            </a:r>
            <a:r>
              <a:rPr lang="es-ES" dirty="0"/>
              <a:t> </a:t>
            </a:r>
            <a:r>
              <a:rPr lang="es-ES" dirty="0" smtClean="0"/>
              <a:t>/ Objetive C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Ayuda</a:t>
            </a:r>
            <a:r>
              <a:rPr dirty="0" smtClean="0"/>
              <a:t>:</a:t>
            </a:r>
            <a:r>
              <a:rPr lang="es-ES" dirty="0" smtClean="0"/>
              <a:t> Sugerencia de código.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Complejidad</a:t>
            </a:r>
            <a:r>
              <a:rPr dirty="0" smtClean="0"/>
              <a:t>:</a:t>
            </a:r>
            <a:r>
              <a:rPr lang="es-ES" dirty="0" smtClean="0"/>
              <a:t> Pedir certificaciones web.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POO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Emulador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Disponibilidad</a:t>
            </a:r>
            <a:r>
              <a:rPr dirty="0" smtClean="0"/>
              <a:t>:</a:t>
            </a:r>
            <a:r>
              <a:rPr lang="es-ES" dirty="0" smtClean="0"/>
              <a:t> Sí.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Configuración</a:t>
            </a:r>
            <a:r>
              <a:rPr dirty="0" smtClean="0"/>
              <a:t>:</a:t>
            </a:r>
            <a:r>
              <a:rPr lang="es-ES" dirty="0" smtClean="0"/>
              <a:t> </a:t>
            </a:r>
            <a:r>
              <a:rPr lang="es-ES" dirty="0" err="1" smtClean="0"/>
              <a:t>Autocofigurable</a:t>
            </a:r>
            <a:r>
              <a:rPr lang="es-ES" dirty="0"/>
              <a:t>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Arranque</a:t>
            </a:r>
            <a:r>
              <a:rPr dirty="0" smtClean="0"/>
              <a:t>:</a:t>
            </a:r>
            <a:r>
              <a:rPr lang="es-ES" dirty="0" smtClean="0"/>
              <a:t> 105”.</a:t>
            </a:r>
            <a:endParaRPr dirty="0"/>
          </a:p>
          <a:p>
            <a:pPr marL="262636" indent="-262636" algn="l" defTabSz="387984">
              <a:spcBef>
                <a:spcPts val="2100"/>
              </a:spcBef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Aplicaciones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móviles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Distribución</a:t>
            </a:r>
            <a:r>
              <a:rPr dirty="0" smtClean="0"/>
              <a:t>:</a:t>
            </a:r>
            <a:r>
              <a:rPr lang="es-ES" dirty="0" smtClean="0"/>
              <a:t> Solo tienda oficial.</a:t>
            </a:r>
            <a:endParaRPr dirty="0"/>
          </a:p>
          <a:p>
            <a:pPr marL="525272" lvl="1" indent="-262636" algn="l" defTabSz="387984">
              <a:spcBef>
                <a:spcPts val="2100"/>
              </a:spcBef>
              <a:buSzPct val="75000"/>
              <a:buChar char="✓"/>
              <a:defRPr sz="2115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Publicación</a:t>
            </a:r>
            <a:r>
              <a:rPr dirty="0" smtClean="0"/>
              <a:t>:</a:t>
            </a:r>
            <a:r>
              <a:rPr lang="es-ES" dirty="0" smtClean="0"/>
              <a:t> Fácil.</a:t>
            </a:r>
            <a:endParaRPr dirty="0"/>
          </a:p>
        </p:txBody>
      </p:sp>
      <p:pic>
        <p:nvPicPr>
          <p:cNvPr id="127" name="pasted-image.tiff"/>
          <p:cNvPicPr>
            <a:picLocks noChangeAspect="1"/>
          </p:cNvPicPr>
          <p:nvPr/>
        </p:nvPicPr>
        <p:blipFill rotWithShape="1">
          <a:blip r:embed="rId2">
            <a:extLst/>
          </a:blip>
          <a:srcRect b="10209"/>
          <a:stretch/>
        </p:blipFill>
        <p:spPr>
          <a:xfrm>
            <a:off x="14036588" y="2561332"/>
            <a:ext cx="15605868" cy="112100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3050983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FFC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066801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92D05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Shape 125"/>
          <p:cNvSpPr/>
          <p:nvPr/>
        </p:nvSpPr>
        <p:spPr>
          <a:xfrm>
            <a:off x="4186023" y="641623"/>
            <a:ext cx="459581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92D050"/>
                </a:solidFill>
              </a:rPr>
              <a:t>Fortalezas</a:t>
            </a:r>
            <a:endParaRPr dirty="0">
              <a:solidFill>
                <a:srgbClr val="92D050"/>
              </a:solidFill>
            </a:endParaRPr>
          </a:p>
        </p:txBody>
      </p:sp>
      <p:sp>
        <p:nvSpPr>
          <p:cNvPr id="9" name="Shape 125"/>
          <p:cNvSpPr/>
          <p:nvPr/>
        </p:nvSpPr>
        <p:spPr>
          <a:xfrm>
            <a:off x="15903309" y="588211"/>
            <a:ext cx="5129609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FFC000"/>
                </a:solidFill>
              </a:rPr>
              <a:t>Debilidades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981201" y="2917519"/>
            <a:ext cx="9060873" cy="53040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Está creado por Google.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Es compatible con cualquier dispositivo, independiente la marca que este sea.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Es Open </a:t>
            </a:r>
            <a:r>
              <a:rPr lang="es-ES" sz="3200" dirty="0" err="1"/>
              <a:t>Source</a:t>
            </a:r>
            <a:r>
              <a:rPr lang="es-ES" sz="3200" dirty="0"/>
              <a:t> por lo que es más flexible en compatibilidad con otros servicios.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Tiene “Android </a:t>
            </a:r>
            <a:r>
              <a:rPr lang="es-ES" sz="3200" dirty="0" err="1"/>
              <a:t>Market</a:t>
            </a:r>
            <a:r>
              <a:rPr lang="es-ES" sz="3200" dirty="0"/>
              <a:t>” una </a:t>
            </a:r>
            <a:r>
              <a:rPr lang="es-ES" sz="3200" dirty="0" err="1"/>
              <a:t>play</a:t>
            </a:r>
            <a:r>
              <a:rPr lang="es-ES" sz="3200" dirty="0"/>
              <a:t> store pero de apps gratuitas.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Los dispositivos que lo usan, por lo general, son más baratos que los de iOS.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787238" y="8295711"/>
            <a:ext cx="9060873" cy="48115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Tiene buena reputación por la calidad de los productos.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Fue el primer SO que tuvo el teléfono táctil.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Tiene gran popularidad entre los clientes.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App Store tiene todas las Apps disponibles para iOS.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Tiene una estética lisa y moderna.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Es compatible con todos sus productos.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3050983" y="2554140"/>
            <a:ext cx="10640291" cy="53040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Menos soporte multimedia para móviles Android en comparación con Apple, que utiliza iTunes.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Más publicidad, dado que hay más apps gratuitas.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Casi todas las aplicaciones de Android requieren una conexión a Internet constante para funcionar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Dado que Android es utilizado por muchos fabricantes de móviles tienen que esperar las pruebas de compatibilidad con su producto.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3200" dirty="0"/>
              <a:t>Android es siempre propenso a amenazas.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2843164" y="7611935"/>
            <a:ext cx="10848110" cy="62889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E</a:t>
            </a:r>
            <a:r>
              <a:rPr lang="es-ES" sz="3200" dirty="0" smtClean="0"/>
              <a:t>s </a:t>
            </a:r>
            <a:r>
              <a:rPr lang="es-ES" sz="3200" dirty="0"/>
              <a:t>muy costoso el dispositivo si no se compran de segunda mano o con un plan a largo plazo del proveedor de servicios.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No es tan personalizable como Android. El teléfono interfaz es inalterable.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El sistema operativo del iPhone es exclusivo de Apple mientras que el sistema Android es utilizado por varias compañías como Samsung, HTC…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Dispone de menos aplicaciones libres que Android.</a:t>
            </a:r>
          </a:p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s-ES" sz="3200" dirty="0"/>
              <a:t>Muchos errores de seguridad en las primeras versiones de los SO.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13383491" y="7583340"/>
            <a:ext cx="9975273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Conector recto 11"/>
          <p:cNvCxnSpPr/>
          <p:nvPr/>
        </p:nvCxnSpPr>
        <p:spPr>
          <a:xfrm>
            <a:off x="1787238" y="7680321"/>
            <a:ext cx="9975273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4981582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3050983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066801" y="2272145"/>
            <a:ext cx="10834254" cy="10972800"/>
          </a:xfrm>
          <a:prstGeom prst="rect">
            <a:avLst/>
          </a:prstGeom>
          <a:noFill/>
          <a:ln w="76200" cap="flat">
            <a:solidFill>
              <a:srgbClr val="00B0F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Shape 125"/>
          <p:cNvSpPr/>
          <p:nvPr/>
        </p:nvSpPr>
        <p:spPr>
          <a:xfrm>
            <a:off x="3275517" y="645633"/>
            <a:ext cx="6416821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00B0F0"/>
                </a:solidFill>
              </a:rPr>
              <a:t>Oportunidades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8" name="Shape 125"/>
          <p:cNvSpPr/>
          <p:nvPr/>
        </p:nvSpPr>
        <p:spPr>
          <a:xfrm>
            <a:off x="16143755" y="645633"/>
            <a:ext cx="464871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FF0000"/>
                </a:solidFill>
              </a:rPr>
              <a:t>Amenazas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801089" y="2712920"/>
            <a:ext cx="9365673" cy="56425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Es un fuerte desarrollador de aplicaciones móviles.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Aprovecha la creciente necesidad de aplicaciones de productividad y utilidades.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 Android es compatible con Google que añade más credibilidad a su sistema operativo.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 A diferencia de iOS, Android es compatible con la mayoría de los dispositivos como HTC, Samsung, etc.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Android es un sistema operativo móvil de código abierto, que es mucho más flexible en términos de compatibilidad con otros dispositivos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537853" y="8796265"/>
            <a:ext cx="9892146" cy="41036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El fuerte crecimiento en los mercados de teléfonos inteligentes para aumentar los ingresos de Apple.</a:t>
            </a:r>
          </a:p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Oportunidad de desarrollar iTunes para otros sistemas móviles de alianza estratégica.</a:t>
            </a:r>
          </a:p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Desarrollado más fuerte de las aplicaciones móviles.</a:t>
            </a:r>
          </a:p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Aprovechar la creciente necesidad de aplicaciones de productividad y utilidades.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3577454" y="3482361"/>
            <a:ext cx="9781309" cy="41036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es-ES" sz="3000" dirty="0"/>
              <a:t>Si Apple iOS hace compatible con otros dispositivos, la cuota de mercado de Android se reducirá en gran medida.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Android es propenso a las amenazas a la seguridad como </a:t>
            </a:r>
            <a:r>
              <a:rPr lang="es-ES" sz="3000" dirty="0" err="1"/>
              <a:t>malwares</a:t>
            </a:r>
            <a:r>
              <a:rPr lang="es-ES" sz="3000" dirty="0"/>
              <a:t> y virus que pueden bloquear el móvil.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000" dirty="0"/>
              <a:t>Descarga de aplicaciones desde sitios no son de confianza puede llevar todo el sistema se bloquee.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4020800" y="8823974"/>
            <a:ext cx="8894618" cy="41036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La muerte de Steve Jobs obstaculiza el desarrollo de Apple.</a:t>
            </a:r>
          </a:p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Avalancha de teléfonos inteligentes en el mercado que comparten un diseño similar al iPhone, por ejemplo, Samsung ...</a:t>
            </a:r>
          </a:p>
          <a:p>
            <a:pPr marL="457200" lvl="0" indent="-457200">
              <a:buFont typeface="Courier New" panose="02070309020205020404" pitchFamily="49" charset="0"/>
              <a:buChar char="o"/>
            </a:pPr>
            <a:r>
              <a:rPr lang="es-ES" sz="3000" dirty="0"/>
              <a:t>La creciente popularidad de Android, especialmente en el mercado asiático.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801089" y="8355490"/>
            <a:ext cx="9975273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Conector recto 10"/>
          <p:cNvCxnSpPr/>
          <p:nvPr/>
        </p:nvCxnSpPr>
        <p:spPr>
          <a:xfrm>
            <a:off x="13383490" y="7680321"/>
            <a:ext cx="9975273" cy="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3666636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408559" y="298815"/>
            <a:ext cx="785952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  <a:latin typeface="Andale Mono"/>
                <a:ea typeface="Andale Mono"/>
                <a:cs typeface="Andale Mono"/>
                <a:sym typeface="Andale Mono"/>
              </a:defRPr>
            </a:lvl1pPr>
          </a:lstStyle>
          <a:p>
            <a:r>
              <a:rPr lang="es-ES" dirty="0" smtClean="0">
                <a:solidFill>
                  <a:srgbClr val="865F9E"/>
                </a:solidFill>
              </a:rPr>
              <a:t>Recomendación 1</a:t>
            </a:r>
            <a:endParaRPr dirty="0">
              <a:solidFill>
                <a:srgbClr val="865F9E"/>
              </a:solidFill>
            </a:endParaRP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381000" y="2359988"/>
            <a:ext cx="23670491" cy="10755825"/>
          </a:xfrm>
          <a:prstGeom prst="rect">
            <a:avLst/>
          </a:prstGeom>
        </p:spPr>
        <p:txBody>
          <a:bodyPr numCol="2" spcCol="825500" anchor="ctr">
            <a:normAutofit/>
          </a:bodyPr>
          <a:lstStyle/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Descripción: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Pequeña empresa </a:t>
            </a:r>
            <a:r>
              <a:rPr lang="es-ES" sz="3300" dirty="0" err="1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indie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 que quiere desarrollar su propio videojuego móvil. No dispone de mucho presupuesto ni de un gran equipo.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2800" dirty="0">
              <a:solidFill>
                <a:schemeClr val="tx1"/>
              </a:solidFill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Desarrollo: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En ambas plataformas sería igual de fácil de desarrollar, pero Android presentaría mas problemas de compatibilidad.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3300" dirty="0" smtClean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Precio publicación</a:t>
            </a:r>
            <a:r>
              <a:rPr lang="es-ES" sz="3300" b="1" dirty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Es más barato publicar las aplicaciones en Android, siendo en esta plataforma un precio de 25$ frente a los 99$ de iOS.</a:t>
            </a: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endParaRPr sz="3300" dirty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262636" indent="-262636" algn="l" defTabSz="387984">
              <a:spcBef>
                <a:spcPts val="2100"/>
              </a:spcBef>
              <a:buClr>
                <a:srgbClr val="865F9E"/>
              </a:buClr>
              <a:buSzPct val="75000"/>
              <a:buChar char="•"/>
              <a:defRPr sz="2115">
                <a:solidFill>
                  <a:schemeClr val="accent3">
                    <a:hueOff val="-333989"/>
                    <a:satOff val="3917"/>
                    <a:lumOff val="-6666"/>
                  </a:schemeClr>
                </a:solidFill>
              </a:defRPr>
            </a:pP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Posibles usuarios</a:t>
            </a:r>
            <a:r>
              <a:rPr lang="es-ES" sz="3300" b="1" dirty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:</a:t>
            </a:r>
            <a:r>
              <a:rPr lang="es-ES" sz="3300" b="1" dirty="0" smtClean="0">
                <a:solidFill>
                  <a:srgbClr val="865F9E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s-ES" sz="3300" dirty="0" smtClean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Aunque hay más usuarios de Android, según los estudios el numero de descargas de aplicaciones es mayor en iOS, con lo que se podría obtener un mayor ingreso.</a:t>
            </a:r>
            <a:endParaRPr sz="3300" dirty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1026" name="Picture 2" descr="http://www.sagamotor.com/themes/renault_v1/img/encuesta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1524" y="2576945"/>
            <a:ext cx="8932103" cy="759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5978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1515</Words>
  <Application>Microsoft Office PowerPoint</Application>
  <PresentationFormat>Personalizado</PresentationFormat>
  <Paragraphs>161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Andale Mono</vt:lpstr>
      <vt:lpstr>Arial</vt:lpstr>
      <vt:lpstr>Century Gothic</vt:lpstr>
      <vt:lpstr>Courier New</vt:lpstr>
      <vt:lpstr>Helvetica</vt:lpstr>
      <vt:lpstr>Helvetica Light</vt:lpstr>
      <vt:lpstr>Helvetica Neue</vt:lpstr>
      <vt:lpstr>White</vt:lpstr>
      <vt:lpstr>Comparación de tecnologías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Patricia</dc:creator>
  <cp:lastModifiedBy>Patricia Sotodosos</cp:lastModifiedBy>
  <cp:revision>14</cp:revision>
  <dcterms:modified xsi:type="dcterms:W3CDTF">2016-04-11T21:50:45Z</dcterms:modified>
</cp:coreProperties>
</file>